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69" r:id="rId2"/>
  </p:sldIdLst>
  <p:sldSz cx="49377600" cy="32918400"/>
  <p:notesSz cx="6858000" cy="9144000"/>
  <p:embeddedFontLst>
    <p:embeddedFont>
      <p:font typeface="Arial Black" panose="020B0A04020102020204" pitchFamily="34" charset="0"/>
      <p:bold r:id="rId4"/>
    </p:embeddedFont>
    <p:embeddedFont>
      <p:font typeface="Lato Black" panose="020B0604020202020204" charset="0"/>
      <p:bold r:id="rId5"/>
      <p:boldItalic r:id="rId6"/>
    </p:embeddedFont>
    <p:embeddedFont>
      <p:font typeface="Lato" panose="020B060402020202020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SimSun" panose="02010600030101010101" pitchFamily="2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348"/>
    <a:srgbClr val="CA1419"/>
    <a:srgbClr val="C6DBEF"/>
    <a:srgbClr val="238B45"/>
    <a:srgbClr val="74C476"/>
    <a:srgbClr val="F06292"/>
    <a:srgbClr val="F8BBD0"/>
    <a:srgbClr val="263238"/>
    <a:srgbClr val="ECEFF1"/>
    <a:srgbClr val="880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64" autoAdjust="0"/>
    <p:restoredTop sz="90319" autoAdjust="0"/>
  </p:normalViewPr>
  <p:slideViewPr>
    <p:cSldViewPr snapToGrid="0" showGuides="1">
      <p:cViewPr>
        <p:scale>
          <a:sx n="25" d="100"/>
          <a:sy n="25" d="100"/>
        </p:scale>
        <p:origin x="3384" y="720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version of DALYs due to Hypertension plot: http://ihmeuw.org/4sna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3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687358" y="0"/>
            <a:ext cx="9699171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483" y="7768733"/>
            <a:ext cx="25048897" cy="12306251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The impact of scaling-up </a:t>
            </a:r>
            <a:r>
              <a:rPr lang="en-US" sz="13404" b="1" dirty="0" smtClean="0">
                <a:solidFill>
                  <a:schemeClr val="bg1"/>
                </a:solidFill>
                <a:latin typeface="Lato Black" panose="020F0502020204030203" pitchFamily="34" charset="0"/>
                <a:ea typeface="Roboto" panose="02000000000000000000" pitchFamily="2" charset="0"/>
                <a:cs typeface="Lato Black" panose="020F0502020204030203" pitchFamily="34" charset="0"/>
              </a:rPr>
              <a:t>screening and treatment </a:t>
            </a: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for hypertension with fixed-dose combination therapy is large, and varies by country.</a:t>
            </a:r>
            <a:endParaRPr lang="en-US" sz="13404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9699171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65960" y="9226186"/>
            <a:ext cx="8822095" cy="2099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INTRO</a:t>
            </a:r>
            <a:endParaRPr lang="en-US" sz="3200" b="1" dirty="0" smtClean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Globally, 218 million disability adjusted life years (DALYs) were lost due to systolic blood pressure (SBP) ≥140 mmHg in 2017. </a:t>
            </a:r>
            <a:endParaRPr lang="en-US" sz="2800" dirty="0" smtClean="0">
              <a:latin typeface="Lato" panose="020B060402020202020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The effectiveness of medications is established, but hypertension screening and medication coverage varies widely.</a:t>
            </a: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METHODS</a:t>
            </a:r>
            <a:endParaRPr lang="en-US" sz="32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developed an individual-based model </a:t>
            </a:r>
            <a:r>
              <a:rPr lang="en-US" sz="3200" dirty="0">
                <a:latin typeface="Lato" panose="020B0604020202020204" charset="0"/>
              </a:rPr>
              <a:t>of </a:t>
            </a:r>
            <a:r>
              <a:rPr lang="en-US" sz="3200" dirty="0" smtClean="0">
                <a:latin typeface="Lato" panose="020B0604020202020204" charset="0"/>
              </a:rPr>
              <a:t>hypertension risk, treatment, and related disease, calibrated to </a:t>
            </a:r>
            <a:r>
              <a:rPr lang="en-US" sz="3200" dirty="0">
                <a:latin typeface="Lato" panose="020B0604020202020204" charset="0"/>
              </a:rPr>
              <a:t>match </a:t>
            </a:r>
            <a:r>
              <a:rPr lang="en-US" sz="3200" dirty="0" smtClean="0">
                <a:latin typeface="Lato" panose="020B0604020202020204" charset="0"/>
              </a:rPr>
              <a:t>GBD estimates at the population level.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simulated an opportunistic screening program for hypertension using </a:t>
            </a:r>
            <a:r>
              <a:rPr lang="en-US" sz="3200" dirty="0">
                <a:latin typeface="Lato" panose="020B0604020202020204" charset="0"/>
              </a:rPr>
              <a:t>age-/sex-/location-specific outpatient </a:t>
            </a:r>
            <a:r>
              <a:rPr lang="en-US" sz="3200" dirty="0" smtClean="0">
                <a:latin typeface="Lato" panose="020B0604020202020204" charset="0"/>
              </a:rPr>
              <a:t>visits as screening opportunities, couples with fixed-dose combination (FDC) therapy </a:t>
            </a:r>
            <a:r>
              <a:rPr lang="en-US" sz="3200" dirty="0">
                <a:latin typeface="Lato" panose="020B0604020202020204" charset="0"/>
              </a:rPr>
              <a:t>for individuals age 40+ with measured SBP ≥140 </a:t>
            </a:r>
            <a:r>
              <a:rPr lang="en-US" sz="3200" dirty="0" smtClean="0">
                <a:latin typeface="Lato" panose="020B0604020202020204" charset="0"/>
              </a:rPr>
              <a:t>mmHg.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compared </a:t>
            </a:r>
            <a:r>
              <a:rPr lang="en-US" sz="3200" dirty="0">
                <a:latin typeface="Lato" panose="020B0604020202020204" charset="0"/>
              </a:rPr>
              <a:t>population health under this intervention with the current standard of care. </a:t>
            </a:r>
            <a:endParaRPr lang="en-US" sz="3200" dirty="0" smtClean="0">
              <a:latin typeface="Lato" panose="020B060402020202020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Our model includes </a:t>
            </a:r>
            <a:r>
              <a:rPr lang="en-US" sz="3200" dirty="0">
                <a:latin typeface="Lato" panose="020B0604020202020204" charset="0"/>
              </a:rPr>
              <a:t>SBP measurement error, </a:t>
            </a:r>
            <a:r>
              <a:rPr lang="en-US" sz="3200" dirty="0" smtClean="0">
                <a:latin typeface="Lato" panose="020B0604020202020204" charset="0"/>
              </a:rPr>
              <a:t>medication-related </a:t>
            </a:r>
            <a:r>
              <a:rPr lang="en-US" sz="3200" dirty="0">
                <a:latin typeface="Lato" panose="020B0604020202020204" charset="0"/>
              </a:rPr>
              <a:t>adverse events </a:t>
            </a:r>
            <a:r>
              <a:rPr lang="en-US" sz="3200" dirty="0" smtClean="0">
                <a:latin typeface="Lato" panose="020B0604020202020204" charset="0"/>
              </a:rPr>
              <a:t>that lead to </a:t>
            </a:r>
            <a:r>
              <a:rPr lang="en-US" sz="3200" dirty="0">
                <a:latin typeface="Lato" panose="020B0604020202020204" charset="0"/>
              </a:rPr>
              <a:t>treatment discontinuation, and therapeutic inertia </a:t>
            </a:r>
            <a:r>
              <a:rPr lang="en-US" sz="3200" dirty="0" smtClean="0">
                <a:latin typeface="Lato" panose="020B0604020202020204" charset="0"/>
              </a:rPr>
              <a:t>(the lack of intensified </a:t>
            </a:r>
            <a:r>
              <a:rPr lang="en-US" sz="3200" dirty="0">
                <a:latin typeface="Lato" panose="020B0604020202020204" charset="0"/>
              </a:rPr>
              <a:t>antihypertensive treatment </a:t>
            </a:r>
            <a:r>
              <a:rPr lang="en-US" sz="3200" dirty="0" smtClean="0">
                <a:latin typeface="Lato" panose="020B0604020202020204" charset="0"/>
              </a:rPr>
              <a:t>for uncontrolled </a:t>
            </a:r>
            <a:r>
              <a:rPr lang="en-US" sz="3200" dirty="0">
                <a:latin typeface="Lato" panose="020B0604020202020204" charset="0"/>
              </a:rPr>
              <a:t>SBP</a:t>
            </a:r>
            <a:r>
              <a:rPr lang="en-US" sz="3200" dirty="0" smtClean="0">
                <a:latin typeface="Lato" panose="020B0604020202020204" charset="0"/>
              </a:rPr>
              <a:t>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generated </a:t>
            </a:r>
            <a:r>
              <a:rPr lang="en-US" sz="3200" dirty="0">
                <a:latin typeface="Lato" panose="020B0604020202020204" charset="0"/>
              </a:rPr>
              <a:t>1,000 replicates of </a:t>
            </a:r>
            <a:r>
              <a:rPr lang="en-US" sz="3200" dirty="0" smtClean="0">
                <a:latin typeface="Lato" panose="020B0604020202020204" charset="0"/>
              </a:rPr>
              <a:t>5 years of simulation for cohorts </a:t>
            </a:r>
            <a:r>
              <a:rPr lang="en-US" sz="3200" dirty="0">
                <a:latin typeface="Lato" panose="020B0604020202020204" charset="0"/>
              </a:rPr>
              <a:t>of 1,000,000 adults representing the population aged ≥35 years in each of four middle-income countries (</a:t>
            </a:r>
            <a:r>
              <a:rPr lang="it-IT" sz="3200" dirty="0">
                <a:latin typeface="Lato" panose="020B0604020202020204" charset="0"/>
              </a:rPr>
              <a:t>Brazil, Russia, India, and China)</a:t>
            </a:r>
            <a:endParaRPr lang="en-US" sz="3200" dirty="0">
              <a:latin typeface="Lato" panose="020B060402020202020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endParaRPr lang="en-US" sz="32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Lato Black" panose="020F0502020204030203" pitchFamily="34" charset="0"/>
                <a:cs typeface="Lato Black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latin typeface="Lato" panose="020B0604020202020204" charset="0"/>
              </a:rPr>
              <a:t>Change </a:t>
            </a:r>
            <a:r>
              <a:rPr lang="en-US" sz="3200" dirty="0">
                <a:latin typeface="Lato" panose="020B0604020202020204" charset="0"/>
              </a:rPr>
              <a:t>in </a:t>
            </a:r>
            <a:r>
              <a:rPr lang="en-US" sz="3200" dirty="0" smtClean="0">
                <a:latin typeface="Lato" panose="020B0604020202020204" charset="0"/>
              </a:rPr>
              <a:t>SBP varied from mean </a:t>
            </a:r>
            <a:r>
              <a:rPr lang="en-US" sz="3200" dirty="0">
                <a:latin typeface="Lato" panose="020B0604020202020204" charset="0"/>
              </a:rPr>
              <a:t>reduction of 6.23 mmHg in India to 8.21 mmHg in </a:t>
            </a:r>
            <a:r>
              <a:rPr lang="en-US" sz="3200" dirty="0" smtClean="0">
                <a:latin typeface="Lato" panose="020B0604020202020204" charset="0"/>
              </a:rPr>
              <a:t>Russia, corresponding to a </a:t>
            </a:r>
            <a:r>
              <a:rPr lang="en-US" sz="3200" dirty="0">
                <a:latin typeface="Lato" panose="020B0604020202020204" charset="0"/>
              </a:rPr>
              <a:t>change in the percent controlled of 14.2 percentage points (pp) in India to 18.4 pp in Russia</a:t>
            </a:r>
            <a:r>
              <a:rPr lang="en-US" sz="3200" dirty="0" smtClean="0">
                <a:latin typeface="Lato" panose="020B0604020202020204" charset="0"/>
              </a:rPr>
              <a:t>. DALYs </a:t>
            </a:r>
            <a:r>
              <a:rPr lang="en-US" sz="3200" dirty="0">
                <a:latin typeface="Lato" panose="020B0604020202020204" charset="0"/>
              </a:rPr>
              <a:t>averted with FDC treatment varied from 991 per 100,000 person-years in Brazil to 2,960 in Russia.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46751" y="587827"/>
            <a:ext cx="8935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latin typeface="Arial Black" panose="020B0A04020102020204" pitchFamily="34" charset="0"/>
                <a:cs typeface="Lato Black" panose="020F0502020204030203" pitchFamily="34" charset="0"/>
              </a:rPr>
              <a:t>Health impact of hypertension control in four countries: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an individual-based simulation model calibrated to Global Burden of Disease Study estimates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11623" y="5034961"/>
            <a:ext cx="8082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Andrew Moran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err="1" smtClean="0">
                <a:latin typeface="Lato" panose="020B0604020202020204" charset="0"/>
                <a:cs typeface="Lato Black" panose="020F0502020204030203" pitchFamily="34" charset="0"/>
              </a:rPr>
              <a:t>Dorairaj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Prabhakaran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err="1" smtClean="0">
                <a:latin typeface="Lato" panose="020B0604020202020204" charset="0"/>
                <a:cs typeface="Lato Black" panose="020F0502020204030203" pitchFamily="34" charset="0"/>
              </a:rPr>
              <a:t>Zixiao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Li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Georges Saade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Paola Santalucia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Anthony Rodgers</a:t>
            </a:r>
          </a:p>
          <a:p>
            <a:r>
              <a:rPr lang="en-US" sz="36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     Abraham </a:t>
            </a:r>
            <a:r>
              <a:rPr lang="en-US" sz="3600" dirty="0" smtClean="0">
                <a:latin typeface="Lato" panose="020F0502020204030203" pitchFamily="34" charset="0"/>
                <a:cs typeface="Lato" panose="020F0502020204030203" pitchFamily="34" charset="0"/>
              </a:rPr>
              <a:t>D. Flaxman</a:t>
            </a:r>
            <a:endParaRPr lang="en-US" sz="36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BDF411EE-4753-4C32-9DAF-D5DA024A3893}"/>
              </a:ext>
            </a:extLst>
          </p:cNvPr>
          <p:cNvSpPr/>
          <p:nvPr/>
        </p:nvSpPr>
        <p:spPr>
          <a:xfrm>
            <a:off x="611623" y="5158711"/>
            <a:ext cx="347558" cy="323225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9B55A-E5A1-4D21-82AA-7DCB3D235F22}"/>
              </a:ext>
            </a:extLst>
          </p:cNvPr>
          <p:cNvSpPr txBox="1"/>
          <p:nvPr/>
        </p:nvSpPr>
        <p:spPr>
          <a:xfrm>
            <a:off x="40256840" y="8246880"/>
            <a:ext cx="7835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 Black" panose="020B0604020202020204" charset="0"/>
              </a:rPr>
              <a:t>Population </a:t>
            </a:r>
            <a:r>
              <a:rPr lang="en-US" sz="2800" b="1" dirty="0">
                <a:latin typeface="Lato Black" panose="020B0604020202020204" charset="0"/>
              </a:rPr>
              <a:t>Studied</a:t>
            </a:r>
          </a:p>
          <a:p>
            <a:r>
              <a:rPr lang="en-US" sz="2800" dirty="0" smtClean="0">
                <a:latin typeface="Lato" panose="020B0604020202020204" charset="0"/>
              </a:rPr>
              <a:t>1,000 </a:t>
            </a:r>
            <a:r>
              <a:rPr lang="en-US" sz="2800" dirty="0">
                <a:latin typeface="Lato" panose="020B0604020202020204" charset="0"/>
              </a:rPr>
              <a:t>replicates of cohorts of 1,000,000 adults representing the population aged ≥35 years in each of four middle-income </a:t>
            </a:r>
            <a:r>
              <a:rPr lang="en-US" sz="2800" dirty="0" smtClean="0">
                <a:latin typeface="Lato" panose="020B0604020202020204" charset="0"/>
              </a:rPr>
              <a:t>countries.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Simulation Timeframe</a:t>
            </a:r>
          </a:p>
          <a:p>
            <a:r>
              <a:rPr lang="en-US" sz="2800" dirty="0" smtClean="0">
                <a:latin typeface="Lato" panose="020B0604020202020204" charset="0"/>
              </a:rPr>
              <a:t>2018 to 2023, with a 30 day step size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DALYs due to High SBP per 100k PY</a:t>
            </a:r>
            <a:endParaRPr lang="en-US" sz="2800" dirty="0">
              <a:latin typeface="Lato" panose="020B060402020202020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F77908-D3C0-4717-8512-9BAE2DD87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83366"/>
              </p:ext>
            </p:extLst>
          </p:nvPr>
        </p:nvGraphicFramePr>
        <p:xfrm>
          <a:off x="40067653" y="2336748"/>
          <a:ext cx="8943929" cy="5643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313">
                  <a:extLst>
                    <a:ext uri="{9D8B030D-6E8A-4147-A177-3AD203B41FA5}">
                      <a16:colId xmlns:a16="http://schemas.microsoft.com/office/drawing/2014/main" val="259086504"/>
                    </a:ext>
                  </a:extLst>
                </a:gridCol>
                <a:gridCol w="1671145">
                  <a:extLst>
                    <a:ext uri="{9D8B030D-6E8A-4147-A177-3AD203B41FA5}">
                      <a16:colId xmlns:a16="http://schemas.microsoft.com/office/drawing/2014/main" val="2417330391"/>
                    </a:ext>
                  </a:extLst>
                </a:gridCol>
                <a:gridCol w="1702675">
                  <a:extLst>
                    <a:ext uri="{9D8B030D-6E8A-4147-A177-3AD203B41FA5}">
                      <a16:colId xmlns:a16="http://schemas.microsoft.com/office/drawing/2014/main" val="1096391127"/>
                    </a:ext>
                  </a:extLst>
                </a:gridCol>
                <a:gridCol w="2017987">
                  <a:extLst>
                    <a:ext uri="{9D8B030D-6E8A-4147-A177-3AD203B41FA5}">
                      <a16:colId xmlns:a16="http://schemas.microsoft.com/office/drawing/2014/main" val="3960461615"/>
                    </a:ext>
                  </a:extLst>
                </a:gridCol>
                <a:gridCol w="1998809">
                  <a:extLst>
                    <a:ext uri="{9D8B030D-6E8A-4147-A177-3AD203B41FA5}">
                      <a16:colId xmlns:a16="http://schemas.microsoft.com/office/drawing/2014/main" val="504411328"/>
                    </a:ext>
                  </a:extLst>
                </a:gridCol>
              </a:tblGrid>
              <a:tr h="970507"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DALYs Averted (/100k PY)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SBP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Shift (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</a:rPr>
                        <a:t>mmHG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% Controlled (pp)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Time to Control (days)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3348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pPr marL="0" marR="0" lvl="0" indent="0" algn="l" defTabSz="384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Brazil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991.0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7.4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17.8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8135880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India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1524.2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72621514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China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1604.7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40.8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47764529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Russia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2963.8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18.4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58.0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0450738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3CABCA6-AA69-40D2-A876-2A97BB6B7802}"/>
              </a:ext>
            </a:extLst>
          </p:cNvPr>
          <p:cNvSpPr/>
          <p:nvPr/>
        </p:nvSpPr>
        <p:spPr>
          <a:xfrm>
            <a:off x="22313901" y="2994149"/>
            <a:ext cx="4749798" cy="4329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BB9F864-FF97-48AA-94C1-D0D499BAA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667" y="3169965"/>
            <a:ext cx="3975117" cy="3975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575" y="894007"/>
            <a:ext cx="13506450" cy="1714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021592" y="12163972"/>
            <a:ext cx="9229725" cy="6324600"/>
            <a:chOff x="40021592" y="12163972"/>
            <a:chExt cx="9229725" cy="6324600"/>
          </a:xfrm>
        </p:grpSpPr>
        <p:grpSp>
          <p:nvGrpSpPr>
            <p:cNvPr id="11" name="Group 10"/>
            <p:cNvGrpSpPr/>
            <p:nvPr/>
          </p:nvGrpSpPr>
          <p:grpSpPr>
            <a:xfrm>
              <a:off x="40021592" y="12163972"/>
              <a:ext cx="9229725" cy="6324600"/>
              <a:chOff x="40021592" y="12265572"/>
              <a:chExt cx="9229725" cy="63246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21592" y="12265572"/>
                <a:ext cx="9229725" cy="63246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8186659" y="14340796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4C476"/>
                    </a:solidFill>
                    <a:latin typeface="Lato Black" panose="020B0604020202020204" charset="0"/>
                  </a:rPr>
                  <a:t>Russia</a:t>
                </a:r>
                <a:endParaRPr lang="en-US" dirty="0">
                  <a:solidFill>
                    <a:srgbClr val="74C476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186659" y="15829869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38B45"/>
                    </a:solidFill>
                    <a:latin typeface="Lato Black" panose="020B0604020202020204" charset="0"/>
                  </a:rPr>
                  <a:t>China</a:t>
                </a:r>
                <a:endParaRPr lang="en-US" dirty="0">
                  <a:solidFill>
                    <a:srgbClr val="238B45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87971" y="16638450"/>
                <a:ext cx="794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6DBEF"/>
                    </a:solidFill>
                    <a:latin typeface="Lato Black" panose="020B0604020202020204" charset="0"/>
                  </a:rPr>
                  <a:t>Brazil</a:t>
                </a:r>
                <a:endParaRPr lang="en-US" dirty="0">
                  <a:solidFill>
                    <a:srgbClr val="C6DBEF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187971" y="16175498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A1419"/>
                    </a:solidFill>
                    <a:latin typeface="Lato Black" panose="020B0604020202020204" charset="0"/>
                  </a:rPr>
                  <a:t>India</a:t>
                </a:r>
                <a:endParaRPr lang="en-US" dirty="0">
                  <a:solidFill>
                    <a:srgbClr val="CA1419"/>
                  </a:solidFill>
                  <a:latin typeface="Lato Black" panose="020B060402020202020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8699508" y="12255298"/>
              <a:ext cx="449492" cy="355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179" y="19630714"/>
            <a:ext cx="3810000" cy="2571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256840" y="18752585"/>
            <a:ext cx="31806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Impact of error in</a:t>
            </a:r>
          </a:p>
          <a:p>
            <a:r>
              <a:rPr lang="en-US" sz="2800" dirty="0" smtClean="0">
                <a:latin typeface="Lato Black" panose="020B0604020202020204" charset="0"/>
              </a:rPr>
              <a:t>SBP measurement</a:t>
            </a:r>
            <a:endParaRPr lang="en-US" sz="2800" dirty="0">
              <a:latin typeface="Lato" panose="020B060402020202020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9952206" y="22461591"/>
            <a:ext cx="9426875" cy="3449879"/>
            <a:chOff x="39952206" y="22461591"/>
            <a:chExt cx="9426875" cy="344987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2206" y="23339720"/>
              <a:ext cx="3789946" cy="257175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40256840" y="22461591"/>
              <a:ext cx="912224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Lato Black" panose="020B0604020202020204" charset="0"/>
                </a:rPr>
                <a:t>Impact of </a:t>
              </a:r>
              <a:r>
                <a:rPr lang="en-US" sz="2800" dirty="0" err="1" smtClean="0">
                  <a:latin typeface="Lato Black" panose="020B0604020202020204" charset="0"/>
                </a:rPr>
                <a:t>Theraputic</a:t>
              </a:r>
              <a:r>
                <a:rPr lang="en-US" sz="2800" dirty="0" smtClean="0">
                  <a:latin typeface="Lato Black" panose="020B0604020202020204" charset="0"/>
                </a:rPr>
                <a:t> Inertial (delay in increasing </a:t>
              </a:r>
            </a:p>
            <a:p>
              <a:r>
                <a:rPr lang="en-US" sz="2800" dirty="0" smtClean="0">
                  <a:latin typeface="Lato Black" panose="020B0604020202020204" charset="0"/>
                </a:rPr>
                <a:t>treatment intensity when recommended by guidelines)</a:t>
              </a:r>
              <a:endParaRPr lang="en-US" sz="2800" dirty="0">
                <a:latin typeface="Lato" panose="020B060402020202020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6786" y="23339720"/>
              <a:ext cx="3789946" cy="2571750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44386901" y="26789599"/>
            <a:ext cx="3197214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203" y="26962716"/>
            <a:ext cx="6780378" cy="312741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0370278" y="26175483"/>
            <a:ext cx="788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Patient profile in multiple alternative scenarios</a:t>
            </a:r>
            <a:endParaRPr lang="en-US" sz="2800" dirty="0">
              <a:latin typeface="Lato" panose="020B060402020202020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901" y="26877260"/>
            <a:ext cx="6227102" cy="321287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8699507" y="27018430"/>
            <a:ext cx="1914495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6577" y="30328256"/>
            <a:ext cx="2695575" cy="8667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5280" y="30090132"/>
            <a:ext cx="2181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5275</TotalTime>
  <Words>461</Words>
  <Application>Microsoft Office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Roboto</vt:lpstr>
      <vt:lpstr>Arial</vt:lpstr>
      <vt:lpstr>Times New Roman</vt:lpstr>
      <vt:lpstr>Arial Black</vt:lpstr>
      <vt:lpstr>Lato Black</vt:lpstr>
      <vt:lpstr>Lato</vt:lpstr>
      <vt:lpstr>Calibri Light</vt:lpstr>
      <vt:lpstr>SimSun</vt:lpstr>
      <vt:lpstr>Calibri</vt:lpstr>
      <vt:lpstr>Office Theme</vt:lpstr>
      <vt:lpstr>The impact of scaling-up screening and treatment for hypertension with fixed-dose combination therapy is large, and varies by country.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Abie Flaxman</cp:lastModifiedBy>
  <cp:revision>172</cp:revision>
  <dcterms:created xsi:type="dcterms:W3CDTF">2018-09-16T19:13:41Z</dcterms:created>
  <dcterms:modified xsi:type="dcterms:W3CDTF">2019-05-21T18:09:36Z</dcterms:modified>
</cp:coreProperties>
</file>